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62" r:id="rId3"/>
    <p:sldId id="258" r:id="rId4"/>
    <p:sldId id="280" r:id="rId5"/>
    <p:sldId id="265" r:id="rId6"/>
    <p:sldId id="268" r:id="rId7"/>
    <p:sldId id="269" r:id="rId8"/>
    <p:sldId id="266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81" r:id="rId19"/>
    <p:sldId id="277" r:id="rId20"/>
    <p:sldId id="278" r:id="rId21"/>
    <p:sldId id="260" r:id="rId22"/>
  </p:sldIdLst>
  <p:sldSz cx="12188825" cy="6858000"/>
  <p:notesSz cx="6797675" cy="9926638"/>
  <p:embeddedFontLst>
    <p:embeddedFont>
      <p:font typeface="AU Passata" panose="020B0604020202020204" charset="0"/>
      <p:regular r:id="rId25"/>
      <p:bold r:id="rId26"/>
    </p:embeddedFont>
    <p:embeddedFont>
      <p:font typeface="AU Passata Light" panose="020B0604020202020204" charset="0"/>
      <p:regular r:id="rId27"/>
      <p:bold r:id="rId28"/>
    </p:embeddedFont>
    <p:embeddedFont>
      <p:font typeface="AU Peto" panose="020B060402020202020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13978-FEF8-4534-9CB2-C3ABC5FC4F5F}" v="2" dt="2022-02-02T09:48:27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457" autoAdjust="0"/>
  </p:normalViewPr>
  <p:slideViewPr>
    <p:cSldViewPr snapToObjects="1" showGuides="1">
      <p:cViewPr varScale="1">
        <p:scale>
          <a:sx n="107" d="100"/>
          <a:sy n="107" d="100"/>
        </p:scale>
        <p:origin x="112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January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56602809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January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198655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January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Student Teacher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Sigurd Fyhn Sørensen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44887804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 dirty="0"/>
              <a:t>23/01/2022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43559445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Sigurd Fyhn Sørensen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January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Student Teacher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School of
Culture and Society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01/02/2022</a:t>
            </a:fld>
            <a:r>
              <a:rPr lang="en-GB"/>
              <a:t>23/01/2022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mathys/methods-2-course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101 feat. Terminal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A79AA-D9A7-4B50-ABCA-51F4C30D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When we combine them all!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77D21C2-3E9C-4E26-92A6-D440802B3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7916886" cy="4521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Tool that keep track of previous work.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Allows for cooperation on scripts at the same.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And also, a nice “online backup”. </a:t>
            </a:r>
          </a:p>
          <a:p>
            <a:pPr>
              <a:buNone/>
            </a:pPr>
            <a:endParaRPr lang="en-US" b="1" u="sng" dirty="0"/>
          </a:p>
          <a:p>
            <a:pPr>
              <a:buNone/>
            </a:pPr>
            <a:r>
              <a:rPr lang="en-US" b="1" u="sng" dirty="0"/>
              <a:t>Our plan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1) Methods 2 repository in GitHub, 2) We use Git to version control and upload to GitHub, 3) We use the terminal to command Git. 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It will take some time to get comfortable and we will revisit this again.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Let’s try and do it together.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1861B31-70D5-4CEC-B66B-5EDC7418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F92D6-D00A-409F-AA9E-3658536458C8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1026" name="Picture 2" descr="Exodia The Forbidden One Secret Rare Set Left/Right Arms/Legs &amp;amp; Head  (Yugioh Promos) | Kelz0r.dk">
            <a:extLst>
              <a:ext uri="{FF2B5EF4-FFF2-40B4-BE49-F238E27FC236}">
                <a16:creationId xmlns:a16="http://schemas.microsoft.com/office/drawing/2014/main" id="{79F33F47-9E88-4014-9841-C70D6D27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441" y="628372"/>
            <a:ext cx="3456384" cy="331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6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5B58D-1FF2-48B3-AA12-692C8175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(navigate)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D9F880-ADA2-422F-80EE-A9611DCD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ADE2-7C53-4078-81E4-1CD29C81F40A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A58574E-264D-482F-98F2-C682E97B8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9524" y="239008"/>
            <a:ext cx="4536121" cy="359525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87663D25-1FAC-41F7-B8E1-29757DAA3235}"/>
              </a:ext>
            </a:extLst>
          </p:cNvPr>
          <p:cNvSpPr txBox="1"/>
          <p:nvPr/>
        </p:nvSpPr>
        <p:spPr>
          <a:xfrm>
            <a:off x="602138" y="1484784"/>
            <a:ext cx="4752528" cy="2806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+mn-lt"/>
              </a:rPr>
              <a:t>Create/Fork a GitHub repository. 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b="1" u="sng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We must open our terminal and navigate to the right folder. Can be done 2 ways. </a:t>
            </a:r>
          </a:p>
          <a:p>
            <a:pPr marL="952393" lvl="1" indent="-342900">
              <a:lnSpc>
                <a:spcPct val="95000"/>
              </a:lnSpc>
              <a:buFont typeface="+mj-lt"/>
              <a:buAutoNum type="arabicPeriod"/>
            </a:pPr>
            <a:r>
              <a:rPr lang="en-US" sz="1600" dirty="0">
                <a:latin typeface="+mn-lt"/>
              </a:rPr>
              <a:t>Using the right click method.  </a:t>
            </a:r>
          </a:p>
          <a:p>
            <a:pPr marL="952393" lvl="1" indent="-342900">
              <a:lnSpc>
                <a:spcPct val="95000"/>
              </a:lnSpc>
              <a:buFont typeface="+mj-lt"/>
              <a:buAutoNum type="arabicPeriod"/>
            </a:pPr>
            <a:r>
              <a:rPr lang="en-US" sz="1600" dirty="0">
                <a:latin typeface="+mn-lt"/>
              </a:rPr>
              <a:t>Using the terminal.</a:t>
            </a: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1600" b="1" u="sng" dirty="0">
                <a:latin typeface="+mn-lt"/>
              </a:rPr>
              <a:t>How to use the terminal: (commands)</a:t>
            </a:r>
          </a:p>
          <a:p>
            <a:pPr>
              <a:lnSpc>
                <a:spcPct val="95000"/>
              </a:lnSpc>
            </a:pPr>
            <a:endParaRPr lang="en-US" sz="1600" b="1" u="sng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1600" b="1" u="sng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 </a:t>
            </a:r>
            <a:endParaRPr lang="da-DK" sz="1600" dirty="0">
              <a:latin typeface="+mn-lt"/>
            </a:endParaRPr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0DD9F084-15D9-49D6-9648-FA0C3F5F97BF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7424" y="1086540"/>
            <a:ext cx="1440160" cy="1223673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8C36C599-8134-4812-A462-9D9A3DC26816}"/>
              </a:ext>
            </a:extLst>
          </p:cNvPr>
          <p:cNvCxnSpPr/>
          <p:nvPr/>
        </p:nvCxnSpPr>
        <p:spPr bwMode="auto">
          <a:xfrm>
            <a:off x="6386734" y="-99392"/>
            <a:ext cx="504056" cy="576064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Billede 13">
            <a:extLst>
              <a:ext uri="{FF2B5EF4-FFF2-40B4-BE49-F238E27FC236}">
                <a16:creationId xmlns:a16="http://schemas.microsoft.com/office/drawing/2014/main" id="{B9067581-6750-426B-80FC-BC72794D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9" y="3630611"/>
            <a:ext cx="5835950" cy="1720938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3FF83ED0-BFFE-4ADF-B645-EBA3263A8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734" y="3600755"/>
            <a:ext cx="4905623" cy="19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7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1DB27-710A-4CBD-B40F-EE7BE360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(cloning time)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07D8A7-3655-4A3F-902A-1576656BF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7196806" cy="45213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Terminal is in the desired location, and we want a local version of our GitHub.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EC02866-E989-4EB6-9662-E6027187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07AD-2962-4A08-9DA3-F3F5C394FBBE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694B488-60AA-4004-97E0-E1A617D4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61" y="2048654"/>
            <a:ext cx="4038861" cy="328011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B0CB1E8-3278-47EE-8781-0EF32CF0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91" y="2132856"/>
            <a:ext cx="5550185" cy="482625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C0823F8C-D06D-441F-85D7-885EC3F5184F}"/>
              </a:ext>
            </a:extLst>
          </p:cNvPr>
          <p:cNvSpPr/>
          <p:nvPr/>
        </p:nvSpPr>
        <p:spPr bwMode="auto">
          <a:xfrm>
            <a:off x="1961845" y="2826071"/>
            <a:ext cx="1296144" cy="108012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617AA411-910D-4D47-A6EC-4A46DFCEB30F}"/>
              </a:ext>
            </a:extLst>
          </p:cNvPr>
          <p:cNvSpPr/>
          <p:nvPr/>
        </p:nvSpPr>
        <p:spPr bwMode="auto">
          <a:xfrm>
            <a:off x="4294212" y="2835256"/>
            <a:ext cx="1296144" cy="108012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BF5A35CD-40B7-4D58-A030-2DD7991CBFD7}"/>
              </a:ext>
            </a:extLst>
          </p:cNvPr>
          <p:cNvSpPr/>
          <p:nvPr/>
        </p:nvSpPr>
        <p:spPr bwMode="auto">
          <a:xfrm>
            <a:off x="4294212" y="4807961"/>
            <a:ext cx="1296144" cy="1080120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13FCE094-2992-4293-9CCA-BB704248D0E7}"/>
              </a:ext>
            </a:extLst>
          </p:cNvPr>
          <p:cNvCxnSpPr/>
          <p:nvPr/>
        </p:nvCxnSpPr>
        <p:spPr bwMode="auto">
          <a:xfrm>
            <a:off x="5300427" y="4005064"/>
            <a:ext cx="0" cy="64807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Lige pilforbindelse 17">
            <a:extLst>
              <a:ext uri="{FF2B5EF4-FFF2-40B4-BE49-F238E27FC236}">
                <a16:creationId xmlns:a16="http://schemas.microsoft.com/office/drawing/2014/main" id="{21141DD8-5B84-4CE9-8B66-BE3AE93C7A9E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4363" y="4005064"/>
            <a:ext cx="0" cy="72008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877C1C-3672-4875-8165-70E19EF9BDA0}"/>
              </a:ext>
            </a:extLst>
          </p:cNvPr>
          <p:cNvCxnSpPr/>
          <p:nvPr/>
        </p:nvCxnSpPr>
        <p:spPr bwMode="auto">
          <a:xfrm>
            <a:off x="3428219" y="3140968"/>
            <a:ext cx="72008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92DEBD69-3F0E-47B0-BC68-A6D1B8BF8E6E}"/>
              </a:ext>
            </a:extLst>
          </p:cNvPr>
          <p:cNvCxnSpPr/>
          <p:nvPr/>
        </p:nvCxnSpPr>
        <p:spPr bwMode="auto">
          <a:xfrm flipH="1">
            <a:off x="3428219" y="3573016"/>
            <a:ext cx="720080" cy="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Lige pilforbindelse 25">
            <a:extLst>
              <a:ext uri="{FF2B5EF4-FFF2-40B4-BE49-F238E27FC236}">
                <a16:creationId xmlns:a16="http://schemas.microsoft.com/office/drawing/2014/main" id="{181BC89B-2BAA-412E-B282-201F58E407DB}"/>
              </a:ext>
            </a:extLst>
          </p:cNvPr>
          <p:cNvCxnSpPr/>
          <p:nvPr/>
        </p:nvCxnSpPr>
        <p:spPr bwMode="auto">
          <a:xfrm>
            <a:off x="2924163" y="4077072"/>
            <a:ext cx="1152128" cy="1080120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Lige pilforbindelse 27">
            <a:extLst>
              <a:ext uri="{FF2B5EF4-FFF2-40B4-BE49-F238E27FC236}">
                <a16:creationId xmlns:a16="http://schemas.microsoft.com/office/drawing/2014/main" id="{F9696D6F-074E-4FC6-8E4A-9B697D810597}"/>
              </a:ext>
            </a:extLst>
          </p:cNvPr>
          <p:cNvCxnSpPr/>
          <p:nvPr/>
        </p:nvCxnSpPr>
        <p:spPr bwMode="auto">
          <a:xfrm flipH="1" flipV="1">
            <a:off x="2590930" y="4361079"/>
            <a:ext cx="1215786" cy="1155879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kstfelt 28">
            <a:extLst>
              <a:ext uri="{FF2B5EF4-FFF2-40B4-BE49-F238E27FC236}">
                <a16:creationId xmlns:a16="http://schemas.microsoft.com/office/drawing/2014/main" id="{DA6092C8-C9A7-40D9-A6F6-B9C8B3501411}"/>
              </a:ext>
            </a:extLst>
          </p:cNvPr>
          <p:cNvSpPr txBox="1"/>
          <p:nvPr/>
        </p:nvSpPr>
        <p:spPr>
          <a:xfrm rot="2626461">
            <a:off x="3338753" y="4485606"/>
            <a:ext cx="5760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PULL</a:t>
            </a:r>
            <a:endParaRPr lang="da-DK" sz="1600" dirty="0">
              <a:latin typeface="+mn-lt"/>
            </a:endParaRP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7D6F4E50-786D-4608-B4A4-14666E088F6A}"/>
              </a:ext>
            </a:extLst>
          </p:cNvPr>
          <p:cNvSpPr txBox="1"/>
          <p:nvPr/>
        </p:nvSpPr>
        <p:spPr>
          <a:xfrm rot="5400000">
            <a:off x="5131256" y="4251302"/>
            <a:ext cx="5760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PULL</a:t>
            </a:r>
            <a:endParaRPr lang="da-DK" sz="1600" dirty="0">
              <a:latin typeface="+mn-lt"/>
            </a:endParaRP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71E48F85-213D-45B0-923D-55CA22E09908}"/>
              </a:ext>
            </a:extLst>
          </p:cNvPr>
          <p:cNvSpPr txBox="1"/>
          <p:nvPr/>
        </p:nvSpPr>
        <p:spPr>
          <a:xfrm rot="5400000">
            <a:off x="4540672" y="4221090"/>
            <a:ext cx="522539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PUSH</a:t>
            </a:r>
            <a:endParaRPr lang="da-DK" sz="1600" dirty="0"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864FEAD0-14CF-4F38-B2A7-A4FEDF1643F6}"/>
              </a:ext>
            </a:extLst>
          </p:cNvPr>
          <p:cNvSpPr txBox="1"/>
          <p:nvPr/>
        </p:nvSpPr>
        <p:spPr>
          <a:xfrm>
            <a:off x="3541830" y="2930573"/>
            <a:ext cx="50405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Fork</a:t>
            </a:r>
            <a:endParaRPr lang="da-DK" sz="1600" dirty="0">
              <a:latin typeface="+mn-lt"/>
            </a:endParaRP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8D960AC0-F278-4F82-82E0-DF6640DC0CCE}"/>
              </a:ext>
            </a:extLst>
          </p:cNvPr>
          <p:cNvSpPr txBox="1"/>
          <p:nvPr/>
        </p:nvSpPr>
        <p:spPr>
          <a:xfrm>
            <a:off x="3500227" y="3330195"/>
            <a:ext cx="7504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Pull request</a:t>
            </a:r>
            <a:endParaRPr lang="da-DK" sz="1600" dirty="0">
              <a:latin typeface="+mn-lt"/>
            </a:endParaRP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B29D4A3E-CD36-4447-9B24-CC97243DEACA}"/>
              </a:ext>
            </a:extLst>
          </p:cNvPr>
          <p:cNvSpPr txBox="1"/>
          <p:nvPr/>
        </p:nvSpPr>
        <p:spPr>
          <a:xfrm rot="2445525">
            <a:off x="2738076" y="4713284"/>
            <a:ext cx="93610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NO PUSH</a:t>
            </a:r>
            <a:endParaRPr lang="da-DK" sz="1600" dirty="0">
              <a:latin typeface="+mn-lt"/>
            </a:endParaRP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3AE23483-D9F1-4EC0-B0CB-F569672228C2}"/>
              </a:ext>
            </a:extLst>
          </p:cNvPr>
          <p:cNvSpPr txBox="1"/>
          <p:nvPr/>
        </p:nvSpPr>
        <p:spPr>
          <a:xfrm>
            <a:off x="2054459" y="2986981"/>
            <a:ext cx="1072941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Chris  (upstream remote)</a:t>
            </a:r>
            <a:endParaRPr lang="da-DK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55961E34-A464-4141-BB9A-E9A37354F5E8}"/>
              </a:ext>
            </a:extLst>
          </p:cNvPr>
          <p:cNvSpPr txBox="1"/>
          <p:nvPr/>
        </p:nvSpPr>
        <p:spPr>
          <a:xfrm>
            <a:off x="4469666" y="3012866"/>
            <a:ext cx="1012296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YOU (origin, remote)</a:t>
            </a:r>
            <a:endParaRPr lang="da-DK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0B46F301-DE95-463D-BDE6-2C0CD1352C2D}"/>
              </a:ext>
            </a:extLst>
          </p:cNvPr>
          <p:cNvSpPr txBox="1"/>
          <p:nvPr/>
        </p:nvSpPr>
        <p:spPr>
          <a:xfrm>
            <a:off x="4432140" y="5045429"/>
            <a:ext cx="940295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You (local)</a:t>
            </a:r>
            <a:endParaRPr lang="da-DK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247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1F4E9-2306-4307-B3C1-4D24D627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(Version Control)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FD2A45-42F8-4ACA-9594-E50E38DF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267" y="1052736"/>
            <a:ext cx="10220325" cy="4521366"/>
          </a:xfrm>
        </p:spPr>
        <p:txBody>
          <a:bodyPr/>
          <a:lstStyle/>
          <a:p>
            <a:r>
              <a:rPr lang="en-US" dirty="0"/>
              <a:t>Now that we have a both a forked version of Chris repository and a local on our own computer it is time to manipulate. We either create a </a:t>
            </a:r>
            <a:r>
              <a:rPr lang="en-US" dirty="0" err="1"/>
              <a:t>Rmd</a:t>
            </a:r>
            <a:r>
              <a:rPr lang="en-US" dirty="0"/>
              <a:t> new folder or anything and want to stash it </a:t>
            </a:r>
          </a:p>
          <a:p>
            <a:r>
              <a:rPr lang="en-US" b="1" u="sng" dirty="0"/>
              <a:t>Commands:</a:t>
            </a:r>
          </a:p>
          <a:p>
            <a:endParaRPr lang="da-DK" b="1" u="sng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FF74F66-BB3A-4441-BF5D-CC9D44EC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4B9F-BE8F-443C-9C2D-57C990697FB1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E875E38-257E-4DE5-B5C9-72788E90A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28" y="2012314"/>
            <a:ext cx="6144731" cy="44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7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754F9-729C-464F-B219-63940A43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PHEW…..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FD5909-BA20-4140-AD6E-70F0A9A9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 lot of information, you will have A  LOT of bugs the first weeks…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Don’t despair it will work at some point. &lt;3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Now let’s do some exercises to get it under our skin.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Find the “</a:t>
            </a:r>
            <a:r>
              <a:rPr lang="da-DK" b="1" i="0" dirty="0">
                <a:effectLst/>
                <a:latin typeface="-apple-system"/>
              </a:rPr>
              <a:t>pushing_your_solutions.pdf”</a:t>
            </a:r>
            <a:r>
              <a:rPr lang="da-DK" b="1" dirty="0">
                <a:latin typeface="-apple-system"/>
              </a:rPr>
              <a:t> </a:t>
            </a:r>
            <a:r>
              <a:rPr lang="da-DK" dirty="0">
                <a:latin typeface="-apple-system"/>
              </a:rPr>
              <a:t>for an overview of </a:t>
            </a:r>
            <a:r>
              <a:rPr lang="en-US" dirty="0">
                <a:latin typeface="-apple-system"/>
              </a:rPr>
              <a:t>commands</a:t>
            </a:r>
            <a:endParaRPr lang="en-US" b="0" i="0" dirty="0">
              <a:effectLst/>
              <a:latin typeface="-apple-system"/>
            </a:endParaRP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/>
              <a:t>1) Fork </a:t>
            </a:r>
            <a:r>
              <a:rPr lang="da-DK" dirty="0">
                <a:hlinkClick r:id="rId2"/>
              </a:rPr>
              <a:t>https://github.com/chmathys/methods-2-course</a:t>
            </a:r>
            <a:r>
              <a:rPr lang="da-DK" dirty="0"/>
              <a:t>.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/>
              <a:t>2</a:t>
            </a:r>
            <a:r>
              <a:rPr lang="en-US" dirty="0"/>
              <a:t>) Clone your forked version.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3) Create a new folder with a .</a:t>
            </a:r>
            <a:r>
              <a:rPr lang="en-US" dirty="0" err="1"/>
              <a:t>Rmd</a:t>
            </a:r>
            <a:r>
              <a:rPr lang="en-US" dirty="0"/>
              <a:t> file in it.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4) Check the status of your local folder.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/>
              <a:t>4)</a:t>
            </a:r>
            <a:r>
              <a:rPr lang="en-US" dirty="0"/>
              <a:t> Add, Commit and Push the changes in your local folder to the online repository.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13988C8-EEFA-4B83-89ED-E2722BDC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2EA7-BAAD-4921-9A08-92274563EE07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191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7EE09-1FCC-4CE1-99FC-68B5C920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(MAYBE)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243252-869E-4A7B-8598-D50AEBA7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BBE56-FB0C-48C8-8F47-80BA8A8E7245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2050" name="Picture 2" descr="2,746,098 Break Stock Photos, Pictures &amp;amp; Royalty-Free Images - iStock">
            <a:extLst>
              <a:ext uri="{FF2B5EF4-FFF2-40B4-BE49-F238E27FC236}">
                <a16:creationId xmlns:a16="http://schemas.microsoft.com/office/drawing/2014/main" id="{62EDE67B-09E7-47F6-AD14-93C037E81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1700808"/>
            <a:ext cx="5254756" cy="385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93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48AC4-42EA-487E-8189-0B215B2D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last semester: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5140E8-26FB-4501-AD62-702CA084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 Did you learn anything last semester?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What did you learn last semester?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algn="ctr">
              <a:buNone/>
            </a:pPr>
            <a:r>
              <a:rPr lang="en-US" b="1" u="sng" dirty="0"/>
              <a:t>My Perspective: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the general and generalized linear model. </a:t>
            </a:r>
          </a:p>
          <a:p>
            <a:pPr lvl="1" indent="0">
              <a:buNone/>
            </a:pPr>
            <a:r>
              <a:rPr lang="en-US" dirty="0" err="1"/>
              <a:t>Lm</a:t>
            </a:r>
            <a:r>
              <a:rPr lang="en-US" dirty="0"/>
              <a:t>() &amp; </a:t>
            </a:r>
            <a:r>
              <a:rPr lang="en-US" dirty="0" err="1"/>
              <a:t>Glm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Ways to evaluate our models; Residuals, RSS, Information Criteria &amp; </a:t>
            </a:r>
            <a:r>
              <a:rPr lang="en-US" dirty="0" err="1"/>
              <a:t>Anova</a:t>
            </a:r>
            <a:r>
              <a:rPr lang="en-US" dirty="0"/>
              <a:t>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regression &amp; interaction effects.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learned about mixed effect models. </a:t>
            </a:r>
            <a:r>
              <a:rPr lang="en-US" dirty="0" err="1"/>
              <a:t>Lmer</a:t>
            </a:r>
            <a:r>
              <a:rPr lang="en-US" dirty="0"/>
              <a:t>(), </a:t>
            </a:r>
            <a:r>
              <a:rPr lang="en-US" dirty="0" err="1"/>
              <a:t>glmer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Overfitting and ways to counteract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Train/test split of our data. Prediction on unseen data is the best evaluation of a model.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 annotator agreement score.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BE6A7AB-4944-4274-B642-F9F126BD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1D28-082C-4AE6-A54A-F57077C7F58E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35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5B3B-C5CC-4844-A4F0-31BCEFCB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7DB4E98-1447-40D7-8303-9ACD0F7D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EB91-0CD0-438E-9E19-7D0750149B74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4098" name="Picture 2" descr="what did you... • like">
            <a:extLst>
              <a:ext uri="{FF2B5EF4-FFF2-40B4-BE49-F238E27FC236}">
                <a16:creationId xmlns:a16="http://schemas.microsoft.com/office/drawing/2014/main" id="{35EDE73A-0564-4F84-ABAF-0B967AE5A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20" y="1373188"/>
            <a:ext cx="587756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9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29D71-7181-425D-B9A0-833C026D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new Function().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A16FE8-D231-4777-A64F-843C2795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When we want to simulate gaussian data or </a:t>
            </a:r>
            <a:r>
              <a:rPr lang="en-US" b="1" dirty="0" err="1"/>
              <a:t>distribtuions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  <a:p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rnorm</a:t>
            </a:r>
            <a:r>
              <a:rPr lang="da-DK" dirty="0"/>
              <a:t>() for </a:t>
            </a:r>
            <a:r>
              <a:rPr lang="da-DK" dirty="0" err="1"/>
              <a:t>today</a:t>
            </a:r>
            <a:r>
              <a:rPr lang="da-DK" dirty="0"/>
              <a:t>. </a:t>
            </a:r>
          </a:p>
          <a:p>
            <a:endParaRPr lang="da-DK" dirty="0"/>
          </a:p>
          <a:p>
            <a:pPr>
              <a:buNone/>
            </a:pP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</a:t>
            </a:r>
          </a:p>
          <a:p>
            <a:pPr>
              <a:buNone/>
            </a:pPr>
            <a:r>
              <a:rPr lang="da-DK" dirty="0" err="1"/>
              <a:t>Gaussain</a:t>
            </a:r>
            <a:r>
              <a:rPr lang="da-DK" dirty="0"/>
              <a:t>? 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F022D63-D9F8-4896-8405-D59B4DD0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AFBA-889A-498F-BDF7-A595E005C75F}" type="datetime1">
              <a:rPr lang="en-GB" smtClean="0"/>
              <a:t>02/02/2022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E734D79-A946-4E3E-9778-A7FF3144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772816"/>
            <a:ext cx="5683542" cy="86364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BB92D79-6AF7-4CDB-9FA5-88718A66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2204638"/>
            <a:ext cx="4731673" cy="32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8ED36-FE92-42AD-B86C-34B76036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for today.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6D4C01D-0C5D-47FC-9A09-71AF19F7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 exercise 1.2 in the 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Applying learned skills on your selected dataset:  (IDEA)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US" dirty="0"/>
              <a:t>Use a descriptive statistics and visual investigation to give a preliminary look into the data. (Use some of the things from chapter 2) 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US" dirty="0"/>
              <a:t>Create several models and discuss what each model reliably can infer anything about.  </a:t>
            </a:r>
          </a:p>
          <a:p>
            <a:pPr marL="1213200" lvl="2" indent="-457200"/>
            <a:r>
              <a:rPr lang="en-US" dirty="0"/>
              <a:t>Mixed effect, which random effects? Logistic regression? Interaction effects? Should we dummy code some variables?  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US" dirty="0"/>
              <a:t>Do model comparison.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US" dirty="0"/>
              <a:t>Test the model's prediction capability.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US" dirty="0"/>
              <a:t>Write up a short summary of your model.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Exercise 2.3 in the book </a:t>
            </a:r>
            <a:r>
              <a:rPr lang="en-US" b="1" dirty="0"/>
              <a:t>(Hard)</a:t>
            </a:r>
            <a:r>
              <a:rPr lang="en-US" dirty="0"/>
              <a:t> hints. ( </a:t>
            </a:r>
            <a:r>
              <a:rPr lang="en-US" dirty="0" err="1"/>
              <a:t>Summarise_at</a:t>
            </a:r>
            <a:r>
              <a:rPr lang="en-US" dirty="0"/>
              <a:t>() , </a:t>
            </a:r>
            <a:r>
              <a:rPr lang="en-US" dirty="0" err="1"/>
              <a:t>str_sub</a:t>
            </a:r>
            <a:r>
              <a:rPr lang="en-US" dirty="0"/>
              <a:t>(), </a:t>
            </a:r>
            <a:r>
              <a:rPr lang="en-US" dirty="0" err="1"/>
              <a:t>pivot_longer</a:t>
            </a:r>
            <a:r>
              <a:rPr lang="en-US" dirty="0"/>
              <a:t>() 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the .</a:t>
            </a:r>
            <a:r>
              <a:rPr lang="en-US" dirty="0" err="1"/>
              <a:t>Rmd</a:t>
            </a:r>
            <a:r>
              <a:rPr lang="en-US" dirty="0"/>
              <a:t> to your GitHub. </a:t>
            </a:r>
          </a:p>
          <a:p>
            <a:pPr marL="889200" lvl="1" indent="-457200">
              <a:buFont typeface="+mj-lt"/>
              <a:buAutoNum type="arabicPeriod"/>
            </a:pPr>
            <a:endParaRPr lang="en-US" dirty="0"/>
          </a:p>
          <a:p>
            <a:pPr marL="889200" lvl="1" indent="-457200">
              <a:buFont typeface="+mj-lt"/>
              <a:buAutoNum type="arabicPeriod"/>
            </a:pPr>
            <a:endParaRPr lang="en-US" dirty="0"/>
          </a:p>
          <a:p>
            <a:pPr marL="8892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A44289F-3C22-45E4-A93E-E6A323AD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9545-3072-46FE-9486-6D0FCB17FEC8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75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plan: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Introducing</a:t>
            </a:r>
            <a:r>
              <a:rPr lang="en-GB" dirty="0"/>
              <a:t> the </a:t>
            </a:r>
            <a:r>
              <a:rPr lang="en-GB" b="1" dirty="0"/>
              <a:t>plan</a:t>
            </a:r>
            <a:r>
              <a:rPr lang="en-GB" dirty="0"/>
              <a:t> for today and myself. ;)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Summarise</a:t>
            </a:r>
            <a:r>
              <a:rPr lang="en-GB" dirty="0"/>
              <a:t> the </a:t>
            </a:r>
            <a:r>
              <a:rPr lang="en-GB" b="1" dirty="0"/>
              <a:t>plan</a:t>
            </a:r>
            <a:r>
              <a:rPr lang="en-GB" dirty="0"/>
              <a:t> for </a:t>
            </a:r>
            <a:r>
              <a:rPr lang="en-GB" b="1" dirty="0"/>
              <a:t>classes </a:t>
            </a:r>
            <a:r>
              <a:rPr lang="en-GB" dirty="0"/>
              <a:t>throughout the semester.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Introducing </a:t>
            </a:r>
            <a:r>
              <a:rPr lang="en-GB" b="1" dirty="0"/>
              <a:t>GitHub</a:t>
            </a:r>
            <a:r>
              <a:rPr lang="en-GB" dirty="0"/>
              <a:t>, </a:t>
            </a:r>
            <a:r>
              <a:rPr lang="en-GB" b="1" dirty="0"/>
              <a:t>Terminal</a:t>
            </a:r>
            <a:r>
              <a:rPr lang="en-GB" dirty="0"/>
              <a:t> commands and </a:t>
            </a:r>
            <a:r>
              <a:rPr lang="en-GB" b="1" dirty="0"/>
              <a:t>Git.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Short </a:t>
            </a:r>
            <a:r>
              <a:rPr lang="en-GB" b="1" dirty="0"/>
              <a:t>resume</a:t>
            </a:r>
            <a:r>
              <a:rPr lang="en-GB" dirty="0"/>
              <a:t> of what we </a:t>
            </a:r>
            <a:r>
              <a:rPr lang="en-GB" b="1" dirty="0"/>
              <a:t>learned last semester. </a:t>
            </a:r>
            <a:r>
              <a:rPr lang="en-GB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Exercises: 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Creating a GitHub and uploading first file. 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First look at your selected datasets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Repeating what we learned last semester. </a:t>
            </a:r>
          </a:p>
          <a:p>
            <a:pPr marL="889200" lvl="1" indent="-457200">
              <a:buFont typeface="+mj-lt"/>
              <a:buAutoNum type="arabicPeriod"/>
            </a:pPr>
            <a:endParaRPr lang="en-GB" dirty="0"/>
          </a:p>
          <a:p>
            <a:pPr marL="889200" lvl="1" indent="-457200">
              <a:buFont typeface="+mj-lt"/>
              <a:buAutoNum type="arabicPeriod"/>
            </a:pPr>
            <a:endParaRPr lang="en-GB" dirty="0"/>
          </a:p>
          <a:p>
            <a:pPr>
              <a:buNone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1C578-65A4-4617-B5CD-71155E08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today.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B99774-219D-426F-A930-E9595594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6764758" cy="4521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Next week we will follow the books exercises… 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Check out Chris’ GitHub for a link to a </a:t>
            </a:r>
            <a:r>
              <a:rPr lang="en-US" dirty="0" err="1"/>
              <a:t>cryptpad</a:t>
            </a:r>
            <a:r>
              <a:rPr lang="en-US" dirty="0"/>
              <a:t>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It is a text editor like google docs just encrypted. You should write the links to your GitHub.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You can also ask question in the </a:t>
            </a:r>
            <a:r>
              <a:rPr lang="en-US" dirty="0" err="1"/>
              <a:t>cryptpad</a:t>
            </a:r>
            <a:r>
              <a:rPr lang="en-US" dirty="0"/>
              <a:t> if there is something you don’t understand. 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F8FA1E0-BA55-45E7-A197-0172A1E5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3BB2-11C2-41F7-A4EF-07B2E462947F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5122" name="Picture 2" descr="thank you... for coming in today - Willy Wonka | Meme Generator">
            <a:extLst>
              <a:ext uri="{FF2B5EF4-FFF2-40B4-BE49-F238E27FC236}">
                <a16:creationId xmlns:a16="http://schemas.microsoft.com/office/drawing/2014/main" id="{B090811C-CFA3-4027-AB05-E7BAFF481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1124744"/>
            <a:ext cx="4077072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861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 this semester.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b="1" u="sng" dirty="0"/>
              <a:t>Roughly</a:t>
            </a:r>
            <a:r>
              <a:rPr lang="en-GB" dirty="0"/>
              <a:t> the same as last semester.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b="1" dirty="0"/>
              <a:t>What will be the same: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ME!!!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Weekly exercises.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Portfolio.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Coding in R.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Solution files (the following week).  </a:t>
            </a:r>
          </a:p>
          <a:p>
            <a:pPr>
              <a:buNone/>
            </a:pPr>
            <a:r>
              <a:rPr lang="en-GB" b="1" dirty="0"/>
              <a:t>What will be different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Chris!! (</a:t>
            </a:r>
            <a:r>
              <a:rPr lang="en-GB" dirty="0" err="1"/>
              <a:t>wuhuu</a:t>
            </a:r>
            <a:r>
              <a:rPr lang="en-GB" dirty="0"/>
              <a:t>!!)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More math &amp; a deeper understanding.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You have to be more independent (no pre-made </a:t>
            </a:r>
            <a:r>
              <a:rPr lang="en-GB" dirty="0" err="1"/>
              <a:t>Rmd</a:t>
            </a:r>
            <a:r>
              <a:rPr lang="en-GB" dirty="0"/>
              <a:t> so use the book).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GB" dirty="0"/>
              <a:t>Using </a:t>
            </a:r>
            <a:r>
              <a:rPr lang="en-GB" dirty="0" err="1"/>
              <a:t>Github</a:t>
            </a:r>
            <a:r>
              <a:rPr lang="en-GB" dirty="0"/>
              <a:t> to push your weekly exercises and portfolios. 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8D4CC-F7DC-4E56-B4CE-311B2BAB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Linear: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7698EC4-5C61-440B-9E03-3939DE1607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- </a:t>
                </a:r>
                <a:r>
                  <a:rPr lang="en-US" b="1" u="sng" dirty="0"/>
                  <a:t>Why is something linear? </a:t>
                </a:r>
              </a:p>
              <a:p>
                <a:pPr lvl="1"/>
                <a:r>
                  <a:rPr lang="en-US" b="1" dirty="0"/>
                  <a:t>Chris’s</a:t>
                </a:r>
                <a:r>
                  <a:rPr lang="en-US" dirty="0"/>
                  <a:t> analytical method</a:t>
                </a:r>
              </a:p>
              <a:p>
                <a:pPr lvl="1"/>
                <a:endParaRPr lang="da-DK" dirty="0"/>
              </a:p>
              <a:p>
                <a:pPr lvl="1"/>
                <a:r>
                  <a:rPr lang="da-DK" b="1" dirty="0"/>
                  <a:t>Sigurd version </a:t>
                </a:r>
                <a:r>
                  <a:rPr lang="da-DK" dirty="0"/>
                  <a:t>(</a:t>
                </a:r>
                <a:r>
                  <a:rPr lang="da-DK" dirty="0" err="1"/>
                  <a:t>dumb</a:t>
                </a:r>
                <a:r>
                  <a:rPr lang="da-DK" dirty="0"/>
                  <a:t> but </a:t>
                </a:r>
                <a:r>
                  <a:rPr lang="da-DK" dirty="0" err="1"/>
                  <a:t>easy</a:t>
                </a:r>
                <a:r>
                  <a:rPr lang="da-DK" dirty="0"/>
                  <a:t>).</a:t>
                </a:r>
              </a:p>
              <a:p>
                <a:pPr lvl="2"/>
                <a:r>
                  <a:rPr lang="da-DK" dirty="0"/>
                  <a:t>In </a:t>
                </a:r>
                <a:r>
                  <a:rPr lang="da-DK" dirty="0" err="1"/>
                  <a:t>order</a:t>
                </a:r>
                <a:r>
                  <a:rPr lang="da-DK" dirty="0"/>
                  <a:t> for a </a:t>
                </a:r>
                <a:r>
                  <a:rPr lang="da-DK" dirty="0" err="1"/>
                  <a:t>function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linear</a:t>
                </a:r>
                <a:r>
                  <a:rPr lang="da-DK" dirty="0"/>
                  <a:t> f’(x) = Constant and f’’(x) = 0.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∗2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7698EC4-5C61-440B-9E03-3939DE160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1" t="-18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F8DD0D-33F2-4B90-9375-C73E7768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750F-7619-4B7D-A2AD-1081261293C9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87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C52BC-6EDF-4F2E-86DF-1C9D02B7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, Terminal and Git?!?! 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9DD282E-DDA2-42C4-861E-72093D678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38" y="908720"/>
            <a:ext cx="6836766" cy="4521366"/>
          </a:xfrm>
        </p:spPr>
        <p:txBody>
          <a:bodyPr/>
          <a:lstStyle/>
          <a:p>
            <a:pPr algn="ctr"/>
            <a:r>
              <a:rPr lang="en-US" b="1" u="sng" dirty="0"/>
              <a:t>Terminal: </a:t>
            </a:r>
          </a:p>
          <a:p>
            <a:r>
              <a:rPr lang="en-US" b="1" u="sng" dirty="0"/>
              <a:t>WHAT IS IT!?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An old school hacker way to access your computer.</a:t>
            </a:r>
            <a:endParaRPr lang="en-US" b="1" u="sng" dirty="0"/>
          </a:p>
          <a:p>
            <a:pPr>
              <a:buNone/>
            </a:pPr>
            <a:r>
              <a:rPr lang="en-US" b="1" u="sng" dirty="0"/>
              <a:t>WHY?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Really useful when using GitHub and Git.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Much faster than drop and dragging once you get used to it.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Almost every workplace with programmers and software developers uses GitHub. </a:t>
            </a:r>
            <a:endParaRPr lang="en-US" b="1" u="sng" dirty="0"/>
          </a:p>
          <a:p>
            <a:pPr>
              <a:buNone/>
            </a:pPr>
            <a:r>
              <a:rPr lang="en-US" b="1" u="sng" dirty="0"/>
              <a:t>Types: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Shells: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Bash.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Cmd.  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en-US" dirty="0"/>
              <a:t>PowerShell.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7CB440B-2F2E-4C13-8299-59892E34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84018-9B2E-4C76-B733-9A0689908549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051F705-79C8-4D64-9E23-7904EE2D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4" y="1013274"/>
            <a:ext cx="3989934" cy="50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8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4F88E-09DB-4E38-B79D-D0B8FD5F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9C9DE3D-B54B-43BB-9599-4797288A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A6F0-7729-41DB-ADAF-AA9AEB4DD78E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5414B40-D437-4C48-98EE-DD13AA01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196752"/>
            <a:ext cx="9228614" cy="47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1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B0C65-8922-40EF-BCE9-4856A4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Github</a:t>
            </a:r>
            <a:r>
              <a:rPr lang="en-US" dirty="0"/>
              <a:t>: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8215C952-7A7D-4ED6-95BC-315ED4C6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79" y="1277210"/>
            <a:ext cx="2591384" cy="4717378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CCE4097-A013-4DA0-884F-37CF0E49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00C-D8FD-4E93-ADAA-3098E1DDC5BD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906EE5A-5CA6-4B7D-B062-CEAB8897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1071345"/>
            <a:ext cx="8738998" cy="4934639"/>
          </a:xfrm>
          <a:prstGeom prst="rect">
            <a:avLst/>
          </a:prstGeom>
        </p:spPr>
      </p:pic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EEEC69A8-AD3F-490E-865F-9E9CA7D282C9}"/>
              </a:ext>
            </a:extLst>
          </p:cNvPr>
          <p:cNvCxnSpPr/>
          <p:nvPr/>
        </p:nvCxnSpPr>
        <p:spPr bwMode="auto">
          <a:xfrm flipH="1">
            <a:off x="1087404" y="980728"/>
            <a:ext cx="1440160" cy="845487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Lige pilforbindelse 11">
            <a:extLst>
              <a:ext uri="{FF2B5EF4-FFF2-40B4-BE49-F238E27FC236}">
                <a16:creationId xmlns:a16="http://schemas.microsoft.com/office/drawing/2014/main" id="{D8DE8BD4-1577-4D24-BF6E-8EBD586ECE49}"/>
              </a:ext>
            </a:extLst>
          </p:cNvPr>
          <p:cNvCxnSpPr/>
          <p:nvPr/>
        </p:nvCxnSpPr>
        <p:spPr bwMode="auto">
          <a:xfrm flipH="1" flipV="1">
            <a:off x="1978924" y="3466138"/>
            <a:ext cx="109728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AF7A88E0-0767-4976-A66F-1158CFDF7098}"/>
              </a:ext>
            </a:extLst>
          </p:cNvPr>
          <p:cNvCxnSpPr/>
          <p:nvPr/>
        </p:nvCxnSpPr>
        <p:spPr bwMode="auto">
          <a:xfrm>
            <a:off x="3110844" y="2060848"/>
            <a:ext cx="1296144" cy="504056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Lige pilforbindelse 15">
            <a:extLst>
              <a:ext uri="{FF2B5EF4-FFF2-40B4-BE49-F238E27FC236}">
                <a16:creationId xmlns:a16="http://schemas.microsoft.com/office/drawing/2014/main" id="{A2C42B2A-669B-4D3A-AAA3-226EC9AF81D6}"/>
              </a:ext>
            </a:extLst>
          </p:cNvPr>
          <p:cNvCxnSpPr/>
          <p:nvPr/>
        </p:nvCxnSpPr>
        <p:spPr bwMode="auto">
          <a:xfrm flipH="1" flipV="1">
            <a:off x="10846940" y="1700808"/>
            <a:ext cx="360040" cy="64807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3817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B6C95-0FFC-44F6-A265-C566D425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&amp; Git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4CB37B32-14A2-43AE-A59E-2508B3B17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868" y="1352295"/>
            <a:ext cx="8741333" cy="4521200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51505FE-E067-4844-B379-8C15CAD4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8BEB-64A3-49F5-BBC6-F4E80949FC1B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2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7DB3-14B6-44DD-9D03-A76CCFD3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 Git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0E4AFC81-784D-4233-924E-A87926AF6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8" y="1413510"/>
            <a:ext cx="10220325" cy="4440555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212E847-3975-44C9-A555-15EDF45A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86D9-924F-45A7-9390-A2B85E4DDB9E}" type="datetime1">
              <a:rPr lang="en-GB" smtClean="0"/>
              <a:t>01/02/2022</a:t>
            </a:fld>
            <a:r>
              <a:rPr lang="en-GB"/>
              <a:t>23/01/2022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612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Brugerdefineret</PresentationFormat>
  <Paragraphs>166</Paragraphs>
  <Slides>21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10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32" baseType="lpstr">
      <vt:lpstr>Wingdings</vt:lpstr>
      <vt:lpstr>AU Passata Light</vt:lpstr>
      <vt:lpstr>AU Passata</vt:lpstr>
      <vt:lpstr>Arial</vt:lpstr>
      <vt:lpstr>AU Peto</vt:lpstr>
      <vt:lpstr>Calibri</vt:lpstr>
      <vt:lpstr>Wingdings 3</vt:lpstr>
      <vt:lpstr>Georgia</vt:lpstr>
      <vt:lpstr>-apple-system</vt:lpstr>
      <vt:lpstr>Cambria Math</vt:lpstr>
      <vt:lpstr>AU 16:9</vt:lpstr>
      <vt:lpstr>Github 101 feat. Terminal</vt:lpstr>
      <vt:lpstr>Todays plan:</vt:lpstr>
      <vt:lpstr>What to expect this semester. </vt:lpstr>
      <vt:lpstr>Linear:</vt:lpstr>
      <vt:lpstr>Github, Terminal and Git?!?!  </vt:lpstr>
      <vt:lpstr>GitHub</vt:lpstr>
      <vt:lpstr>Overview of Github:</vt:lpstr>
      <vt:lpstr>GitHub &amp; Git</vt:lpstr>
      <vt:lpstr>Github and Git</vt:lpstr>
      <vt:lpstr> When we combine them all!</vt:lpstr>
      <vt:lpstr>Step 1 (navigate)</vt:lpstr>
      <vt:lpstr>Step 2 (cloning time) </vt:lpstr>
      <vt:lpstr>Step 3 (Version Control)</vt:lpstr>
      <vt:lpstr>PHEW…..</vt:lpstr>
      <vt:lpstr>Break (MAYBE)</vt:lpstr>
      <vt:lpstr>Recap of last semester: </vt:lpstr>
      <vt:lpstr>Feedback</vt:lpstr>
      <vt:lpstr>Couple of new Function(). </vt:lpstr>
      <vt:lpstr>Exercises for today. </vt:lpstr>
      <vt:lpstr>Thanks for today.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2022-02-02T09:48:28Z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637727518604226103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2107</vt:lpwstr>
  </property>
  <property fmtid="{D5CDD505-2E9C-101B-9397-08002B2CF9AE}" pid="62" name="colorthemechange">
    <vt:lpwstr>True</vt:lpwstr>
  </property>
</Properties>
</file>